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media/image2.jpeg" ContentType="image/jpeg"/>
  <Override PartName="/ppt/media/image3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OpenAQ.org" TargetMode="Externa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Comment concilier Qualité de l’air, Mobilité et Culture dans nos villes ? </a:t>
            </a:r>
          </a:p>
          <a:p>
            <a:pPr/>
            <a:r>
              <a:t>Voici </a:t>
            </a:r>
            <a:r>
              <a:rPr b="1"/>
              <a:t>Marie</a:t>
            </a:r>
            <a:r>
              <a:t>, qui illustre les frustrations urbaines (transport, pollution, culture) et qui veut un air pur. </a:t>
            </a:r>
            <a:r>
              <a:rPr b="1"/>
              <a:t>Paul</a:t>
            </a:r>
            <a:r>
              <a:t> qui est CEO d’une startup et s’interroge sur les données qui vont l’aider à choisir son siège social (qualité de l’air + transport) dans une ville attractive. Enfin, François, élu local de la Mairie de Lyon, qui cherche  à optimiser subventions culturelles et budget équilibré. </a:t>
            </a:r>
            <a:r>
              <a:rPr b="1"/>
              <a:t>Tous 3 souhaitent faire des choix éclairés grâce  aux corrélations établies.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Contexte et Background</a:t>
            </a:r>
          </a:p>
          <a:p>
            <a:pPr/>
            <a:r>
              <a:t>La qualité de vie en milieu urbain est de plus en plus importante à mesure que les villes s'agrandissent et se densifient. Trois facteurs essentiels influencent significativement le quotidien des habitants :</a:t>
            </a:r>
          </a:p>
          <a:p>
            <a:pPr/>
            <a:r>
              <a:rPr b="1"/>
              <a:t>Qualité de l'air : vs </a:t>
            </a:r>
            <a:r>
              <a:t>la santé et l'espérance de vie</a:t>
            </a:r>
          </a:p>
          <a:p>
            <a:pPr/>
            <a:r>
              <a:rPr b="1"/>
              <a:t>Transports publics :</a:t>
            </a:r>
            <a:r>
              <a:t> vs l'accès aux opportunités et réduisent l'isolement social</a:t>
            </a:r>
          </a:p>
          <a:p>
            <a:pPr/>
            <a:r>
              <a:rPr b="1"/>
              <a:t>Evénements culturels :</a:t>
            </a:r>
            <a:r>
              <a:t> contribuent à la cohésion sociale et au bien-être mental</a:t>
            </a:r>
          </a:p>
          <a:p>
            <a:pPr/>
            <a:r>
              <a:t>Parallèlement, l</a:t>
            </a:r>
            <a:r>
              <a:rPr b="1"/>
              <a:t>es villes du monde entier adoptent des approches innovantes </a:t>
            </a:r>
            <a:r>
              <a:t>en matière de transports publics et d'urbanisme pour améliorer la qualité de vie.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SimpleMaps / </a:t>
            </a:r>
            <a:r>
              <a:rPr u="sng">
                <a:hlinkClick r:id="rId3" invalidUrl="" action="" tgtFrame="" tooltip="" history="1" highlightClick="0" endSnd="0"/>
              </a:rPr>
              <a:t>OpenAQ.org</a:t>
            </a:r>
            <a:r>
              <a:t> / Transit.Land / TicketMaster vs EventBrite</a:t>
            </a:r>
          </a:p>
          <a:p>
            <a:pPr/>
            <a:r>
              <a:t>Indice Qualité de l’air, Nb de route / Nb Events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Nettoyage des données</a:t>
            </a:r>
          </a:p>
          <a:p>
            <a:pPr/>
            <a:r>
              <a:t>4 critères + tissus emplois / industries clusters Chine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12" name="Titre de la pré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13" name="Texte niveau 1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éro de diapositive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re de diapositiv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100" name="Sous-titre de diapositiv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10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re de l’ordre du jour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l’ordre du jour</a:t>
            </a:r>
          </a:p>
        </p:txBody>
      </p:sp>
      <p:sp>
        <p:nvSpPr>
          <p:cNvPr id="109" name="Sous-titre de l’ordre du jour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l’ordre du jour</a:t>
            </a:r>
          </a:p>
        </p:txBody>
      </p:sp>
      <p:sp>
        <p:nvSpPr>
          <p:cNvPr id="110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Rubriques de l’ordre du jour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e niveau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Déclaration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Données clés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Données clés</a:t>
            </a:r>
          </a:p>
        </p:txBody>
      </p:sp>
      <p:sp>
        <p:nvSpPr>
          <p:cNvPr id="127" name="Texte niveau 1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Texte niveau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 Citation notable 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ros plan sur des plantes sauvages qui poussent entre des rocher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Grosse formation rocheuse sous des nuages sombres avec une route poussiéreuse au premier plan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Gros plan sur une plante sauvage qui pousse entre des rochers de lave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ascade entourée par un paysage vert et rocailleux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ysage vert et vallonné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re de la pré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23" name="Auteur et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24" name="Texte niveau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re de diapositiv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Titre de diapositive</a:t>
            </a:r>
          </a:p>
        </p:txBody>
      </p:sp>
      <p:sp>
        <p:nvSpPr>
          <p:cNvPr id="33" name="Texte niveau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Pierres couvertes de mousse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43" name="Sous-titre de diapositiv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44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re de diapositiv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61" name="Sous-titre de diapositiv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62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Grosse formation rocheuse sous des nuages sombres avec une route poussiéreuse au premier plan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, vidéo direct, pet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 de diapositiv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72" name="Sous-titre de diapositiv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73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, vidéo direct, g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re de diapositiv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82" name="Sous-titre de diapositiv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83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re de section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Titre de section</a:t>
            </a:r>
          </a:p>
        </p:txBody>
      </p:sp>
      <p:sp>
        <p:nvSpPr>
          <p:cNvPr id="92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Titre de diapositive</a:t>
            </a:r>
          </a:p>
        </p:txBody>
      </p:sp>
      <p:sp>
        <p:nvSpPr>
          <p:cNvPr id="3" name="Texte niveau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Relationship Id="rId3" Type="http://schemas.openxmlformats.org/officeDocument/2006/relationships/hyperlink" Target="https://github.com/Jackel2Mars/FromLastRow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joanna-scd-nrP7cMQ4XHk-unsplash.jpg" descr="joanna-scd-nrP7cMQ4XHk-unsplash.jpg"/>
          <p:cNvPicPr>
            <a:picLocks noChangeAspect="1"/>
          </p:cNvPicPr>
          <p:nvPr/>
        </p:nvPicPr>
        <p:blipFill>
          <a:blip r:embed="rId3">
            <a:extLst/>
          </a:blip>
          <a:srcRect l="11742" t="0" r="7015" b="0"/>
          <a:stretch>
            <a:fillRect/>
          </a:stretch>
        </p:blipFill>
        <p:spPr>
          <a:xfrm>
            <a:off x="16235377" y="0"/>
            <a:ext cx="8357446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natalia-lara-2MT_0I7Oi2s-unsplash.jpg" descr="natalia-lara-2MT_0I7Oi2s-unsplash.jpg"/>
          <p:cNvPicPr>
            <a:picLocks noChangeAspect="1"/>
          </p:cNvPicPr>
          <p:nvPr/>
        </p:nvPicPr>
        <p:blipFill>
          <a:blip r:embed="rId4">
            <a:extLst/>
          </a:blip>
          <a:srcRect l="0" t="0" r="6042" b="0"/>
          <a:stretch>
            <a:fillRect/>
          </a:stretch>
        </p:blipFill>
        <p:spPr>
          <a:xfrm>
            <a:off x="-4600" y="0"/>
            <a:ext cx="8591492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ofspace-llc-2SrO3GqAc08-unsplash.jpg" descr="ofspace-llc-2SrO3GqAc08-unsplash.jpg"/>
          <p:cNvPicPr>
            <a:picLocks noChangeAspect="1"/>
          </p:cNvPicPr>
          <p:nvPr/>
        </p:nvPicPr>
        <p:blipFill>
          <a:blip r:embed="rId5">
            <a:extLst/>
          </a:blip>
          <a:srcRect l="0" t="0" r="11838" b="0"/>
          <a:stretch>
            <a:fillRect/>
          </a:stretch>
        </p:blipFill>
        <p:spPr>
          <a:xfrm>
            <a:off x="8081885" y="-81007"/>
            <a:ext cx="8156757" cy="13878014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Jaled &amp; Thierry - From The Last Row.               30/06/2025                Battle of the Cities: Quality of Life Analysis"/>
          <p:cNvSpPr txBox="1"/>
          <p:nvPr>
            <p:ph type="body" idx="21"/>
          </p:nvPr>
        </p:nvSpPr>
        <p:spPr>
          <a:xfrm>
            <a:off x="1206498" y="13007447"/>
            <a:ext cx="21971003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59459">
              <a:defRPr sz="3312"/>
            </a:lvl1pPr>
          </a:lstStyle>
          <a:p>
            <a:pPr/>
            <a:r>
              <a:t>Jaled &amp; Thierry - From The Last Row.               30/06/2025                Battle of the Cities: Quality of Life Analysis</a:t>
            </a:r>
          </a:p>
        </p:txBody>
      </p:sp>
      <p:sp>
        <p:nvSpPr>
          <p:cNvPr id="175" name="Le Dilemme Urbain"/>
          <p:cNvSpPr txBox="1"/>
          <p:nvPr>
            <p:ph type="ctrTitle"/>
          </p:nvPr>
        </p:nvSpPr>
        <p:spPr>
          <a:xfrm>
            <a:off x="5328018" y="762330"/>
            <a:ext cx="21971004" cy="4648201"/>
          </a:xfrm>
          <a:prstGeom prst="rect">
            <a:avLst/>
          </a:prstGeom>
        </p:spPr>
        <p:txBody>
          <a:bodyPr/>
          <a:lstStyle/>
          <a:p>
            <a:pPr/>
            <a:r>
              <a:t>Le Dilemme Urbain</a:t>
            </a:r>
          </a:p>
        </p:txBody>
      </p:sp>
      <p:sp>
        <p:nvSpPr>
          <p:cNvPr id="176" name="Rationaliser son choix"/>
          <p:cNvSpPr txBox="1"/>
          <p:nvPr>
            <p:ph type="subTitle" sz="quarter" idx="1"/>
          </p:nvPr>
        </p:nvSpPr>
        <p:spPr>
          <a:xfrm>
            <a:off x="8127891" y="5404863"/>
            <a:ext cx="21971001" cy="1905001"/>
          </a:xfrm>
          <a:prstGeom prst="rect">
            <a:avLst/>
          </a:prstGeom>
        </p:spPr>
        <p:txBody>
          <a:bodyPr/>
          <a:lstStyle/>
          <a:p>
            <a:pPr/>
            <a:r>
              <a:t>Rationaliser son choix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roblème Bus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Problème Business</a:t>
            </a:r>
          </a:p>
        </p:txBody>
      </p:sp>
      <p:sp>
        <p:nvSpPr>
          <p:cNvPr id="181" name="Les villes dépensent  en festivals mais ignorent l’impact écologique et économique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643889">
              <a:defRPr sz="4290"/>
            </a:lvl1pPr>
          </a:lstStyle>
          <a:p>
            <a:pPr/>
            <a:r>
              <a:t>Les villes dépensent  en festivals mais ignorent l’impact écologique et économique.</a:t>
            </a:r>
          </a:p>
        </p:txBody>
      </p:sp>
      <p:pic>
        <p:nvPicPr>
          <p:cNvPr id="182" name="Heatmap.png" descr="Heatma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2112" y="3727801"/>
            <a:ext cx="17672868" cy="8769995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Flèche"/>
          <p:cNvSpPr/>
          <p:nvPr/>
        </p:nvSpPr>
        <p:spPr>
          <a:xfrm>
            <a:off x="9636073" y="1039807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olution Data pour un outil décisionn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 Data pour un outil décisionnel</a:t>
            </a:r>
          </a:p>
        </p:txBody>
      </p:sp>
      <p:sp>
        <p:nvSpPr>
          <p:cNvPr id="188" name="Méthodologie (EDA et pré-processing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Méthodologie (EDA et pré-processing)</a:t>
            </a:r>
          </a:p>
        </p:txBody>
      </p:sp>
      <p:sp>
        <p:nvSpPr>
          <p:cNvPr id="189" name="[Raw Data] → [Data Consolidation] → [Pandas Cleaning] → [Normalization] → [EDA] → [Insights]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5449" indent="-285749" algn="ctr" defTabSz="457200">
              <a:lnSpc>
                <a:spcPct val="100000"/>
              </a:lnSpc>
              <a:spcBef>
                <a:spcPts val="0"/>
              </a:spcBef>
              <a:buClr>
                <a:srgbClr val="404040"/>
              </a:buClr>
              <a:buFont typeface="TimesNewRomanPSMT"/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 sz="3600"/>
              <a:t>[Raw Data] → [Data Consolidation] → [Pandas Cleaning] → [Normalization] → [EDA] → [Insights]</a:t>
            </a:r>
            <a:br>
              <a:rPr b="1"/>
            </a:br>
            <a:endParaRPr b="1"/>
          </a:p>
          <a:p>
            <a:pPr marL="543740" indent="-404040" defTabSz="457200">
              <a:lnSpc>
                <a:spcPct val="100000"/>
              </a:lnSpc>
              <a:spcBef>
                <a:spcPts val="0"/>
              </a:spcBef>
              <a:buClr>
                <a:srgbClr val="404040"/>
              </a:buClr>
              <a:buFont typeface="TimesNewRomanPSMT"/>
              <a:defRPr sz="16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90" name="Histo1.png" descr="Histo1.png"/>
          <p:cNvPicPr>
            <a:picLocks noChangeAspect="1"/>
          </p:cNvPicPr>
          <p:nvPr/>
        </p:nvPicPr>
        <p:blipFill>
          <a:blip r:embed="rId3">
            <a:extLst/>
          </a:blip>
          <a:srcRect l="49620" t="0" r="0" b="52470"/>
          <a:stretch>
            <a:fillRect/>
          </a:stretch>
        </p:blipFill>
        <p:spPr>
          <a:xfrm>
            <a:off x="1693076" y="5849354"/>
            <a:ext cx="10081987" cy="6325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Histo2.png" descr="Histo2.png"/>
          <p:cNvPicPr>
            <a:picLocks noChangeAspect="1"/>
          </p:cNvPicPr>
          <p:nvPr/>
        </p:nvPicPr>
        <p:blipFill>
          <a:blip r:embed="rId4">
            <a:extLst/>
          </a:blip>
          <a:srcRect l="50126" t="0" r="0" b="52111"/>
          <a:stretch>
            <a:fillRect/>
          </a:stretch>
        </p:blipFill>
        <p:spPr>
          <a:xfrm>
            <a:off x="12919733" y="5849340"/>
            <a:ext cx="9905504" cy="6324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Impact Bus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Impact Business</a:t>
            </a:r>
          </a:p>
        </p:txBody>
      </p:sp>
      <p:sp>
        <p:nvSpPr>
          <p:cNvPr id="196" name="Notre outil identifie les  villes où investir … et celles à éviter. Discutons de votre cas !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635634">
              <a:defRPr sz="4235"/>
            </a:lvl1pPr>
          </a:lstStyle>
          <a:p>
            <a:pPr/>
            <a:r>
              <a:t>Notre outil identifie les  villes où investir … et celles à éviter. Discutons de votre cas ! </a:t>
            </a:r>
          </a:p>
        </p:txBody>
      </p:sp>
      <p:sp>
        <p:nvSpPr>
          <p:cNvPr id="197" name="Texte de puce de diapositiv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graphicFrame>
        <p:nvGraphicFramePr>
          <p:cNvPr id="198" name="Tableau 1"/>
          <p:cNvGraphicFramePr/>
          <p:nvPr/>
        </p:nvGraphicFramePr>
        <p:xfrm>
          <a:off x="5379695" y="5593320"/>
          <a:ext cx="13637310" cy="619738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263264"/>
                <a:gridCol w="6993229"/>
                <a:gridCol w="4368116"/>
              </a:tblGrid>
              <a:tr h="1546171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Acteur</a:t>
                      </a:r>
                    </a:p>
                  </a:txBody>
                  <a:tcPr marL="0" marR="135466" marT="135466" marB="135466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Gain</a:t>
                      </a:r>
                    </a:p>
                  </a:txBody>
                  <a:tcPr marL="135466" marR="135466" marT="135466" marB="135466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Exemple</a:t>
                      </a:r>
                    </a:p>
                  </a:txBody>
                  <a:tcPr marL="135466" marR="135466" marT="135466" marB="135466" anchor="t" anchorCtr="0" horzOverflow="overflow"/>
                </a:tc>
              </a:tr>
              <a:tr h="1546171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Entreprises</a:t>
                      </a:r>
                    </a:p>
                  </a:txBody>
                  <a:tcPr marL="0" marR="135466" marT="135466" marB="135466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-20% d’absentéisme (meilleur air)</a:t>
                      </a:r>
                    </a:p>
                  </a:txBody>
                  <a:tcPr marL="135466" marR="135466" marT="135466" marB="135466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Siège social à Lyon vs Paris</a:t>
                      </a:r>
                    </a:p>
                  </a:txBody>
                  <a:tcPr marL="135466" marR="135466" marT="135466" marB="135466" anchor="t" anchorCtr="0" horzOverflow="overflow"/>
                </a:tc>
              </a:tr>
              <a:tr h="1546171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Villes</a:t>
                      </a:r>
                    </a:p>
                  </a:txBody>
                  <a:tcPr marL="0" marR="135466" marT="135466" marB="135466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+30% de fréquentation culturelle (optimisation transports)</a:t>
                      </a:r>
                    </a:p>
                  </a:txBody>
                  <a:tcPr marL="135466" marR="135466" marT="135466" marB="135466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Subventions ciblées à Berlin</a:t>
                      </a:r>
                    </a:p>
                  </a:txBody>
                  <a:tcPr marL="135466" marR="135466" marT="135466" marB="135466" anchor="t" anchorCtr="0" horzOverflow="overflow"/>
                </a:tc>
              </a:tr>
              <a:tr h="1546171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Citoyens</a:t>
                      </a:r>
                    </a:p>
                  </a:txBody>
                  <a:tcPr marL="0" marR="135466" marT="135466" marB="135466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1h/jour gagnée (transports optimisés)</a:t>
                      </a:r>
                    </a:p>
                  </a:txBody>
                  <a:tcPr marL="135466" marR="135466" marT="135466" marB="135466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Trajets Marie à Paris</a:t>
                      </a:r>
                    </a:p>
                  </a:txBody>
                  <a:tcPr marL="135466" marR="135466" marT="135466" marB="135466" anchor="t" anchorCtr="0" horzOverflow="overflow"/>
                </a:tc>
              </a:tr>
            </a:tbl>
          </a:graphicData>
        </a:graphic>
      </p:graphicFrame>
      <p:sp>
        <p:nvSpPr>
          <p:cNvPr id="199" name="Texte"/>
          <p:cNvSpPr txBox="1"/>
          <p:nvPr/>
        </p:nvSpPr>
        <p:spPr>
          <a:xfrm>
            <a:off x="8496300" y="7170010"/>
            <a:ext cx="1270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Clr>
                <a:srgbClr val="404040"/>
              </a:buClr>
              <a:buSzPct val="123000"/>
              <a:buFont typeface="Helvetica"/>
              <a:buChar char="•"/>
              <a:defRPr sz="16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hallenges &amp; Learn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&amp; Learnings</a:t>
            </a:r>
          </a:p>
        </p:txBody>
      </p:sp>
      <p:sp>
        <p:nvSpPr>
          <p:cNvPr id="204" name="Fusionner 746 data de villes nous a appris que la qualité de l’air est le critère le plus sous-estimé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53084">
              <a:defRPr sz="3685"/>
            </a:lvl1pPr>
          </a:lstStyle>
          <a:p>
            <a:pPr/>
            <a:r>
              <a:t>Fusionner 746 data de villes nous a appris que la qualité de l’air est le critère le plus sous-estimé.</a:t>
            </a:r>
          </a:p>
        </p:txBody>
      </p:sp>
      <p:sp>
        <p:nvSpPr>
          <p:cNvPr id="205" name="Sources de données : contraintes techniques et bia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Sources de données : </a:t>
            </a:r>
            <a:r>
              <a:t>contraintes techniques et biais</a:t>
            </a:r>
          </a:p>
          <a:p>
            <a:pPr/>
            <a:r>
              <a:rPr b="1"/>
              <a:t>Distributions</a:t>
            </a:r>
            <a:r>
              <a:t> vs Tests statistiques</a:t>
            </a:r>
          </a:p>
          <a:p>
            <a:pPr/>
            <a:r>
              <a:rPr b="1"/>
              <a:t>Options d’enrichissement du modèle :</a:t>
            </a:r>
            <a:r>
              <a:t> ajout d’une composante Emplois/Tissu Industriel.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erspec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Perspectives</a:t>
            </a:r>
          </a:p>
        </p:txBody>
      </p:sp>
      <p:sp>
        <p:nvSpPr>
          <p:cNvPr id="210" name="Demain : Des Villes Data-Driven où Qualité de Vie et Business Coexisten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42950">
              <a:defRPr sz="4950"/>
            </a:lvl1pPr>
          </a:lstStyle>
          <a:p>
            <a:pPr/>
            <a:r>
              <a:t>Demain : Des Villes Data-Driven où Qualité de Vie et Business Coexistent</a:t>
            </a:r>
          </a:p>
        </p:txBody>
      </p:sp>
      <p:sp>
        <p:nvSpPr>
          <p:cNvPr id="211" name="Texte de puce de diapositiv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5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aphicFrame>
        <p:nvGraphicFramePr>
          <p:cNvPr id="212" name="Tableau 1"/>
          <p:cNvGraphicFramePr/>
          <p:nvPr/>
        </p:nvGraphicFramePr>
        <p:xfrm>
          <a:off x="3262756" y="4672059"/>
          <a:ext cx="18924823" cy="806410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488721"/>
                <a:gridCol w="8556506"/>
                <a:gridCol w="6866895"/>
              </a:tblGrid>
              <a:tr h="201285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Opportunité</a:t>
                      </a:r>
                    </a:p>
                  </a:txBody>
                  <a:tcPr marL="0" marR="135466" marT="135466" marB="135466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Solution Data</a:t>
                      </a:r>
                    </a:p>
                  </a:txBody>
                  <a:tcPr marL="135466" marR="135466" marT="135466" marB="135466" anchor="t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b="1" sz="3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Impact Business</a:t>
                      </a:r>
                    </a:p>
                  </a:txBody>
                  <a:tcPr marL="135466" marR="135466" marT="135466" marB="135466" anchor="t" anchorCtr="0" horzOverflow="overflow"/>
                </a:tc>
              </a:tr>
              <a:tr h="2012850"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5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 Évènements Écoresponsables</a:t>
                      </a:r>
                    </a:p>
                  </a:txBody>
                  <a:tcPr marL="0" marR="135466" marT="135466" marB="135466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Algorithme de localisation optimale (réduit pollution -44%)</a:t>
                      </a:r>
                    </a:p>
                  </a:txBody>
                  <a:tcPr marL="135466" marR="135466" marT="135466" marB="135466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Économie de 2M€/an pour les mairies (moins de pénalités pollution)</a:t>
                      </a:r>
                    </a:p>
                  </a:txBody>
                  <a:tcPr marL="135466" marR="135466" marT="135466" marB="135466" anchor="t" anchorCtr="0" horzOverflow="overflow"/>
                </a:tc>
              </a:tr>
              <a:tr h="2012850">
                <a:tc>
                  <a:txBody>
                    <a:bodyPr/>
                    <a:lstStyle/>
                    <a:p>
                      <a:pPr algn="l" defTabSz="457200">
                        <a:defRPr b="1" sz="24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2. Immobilier Stratégique</a:t>
                      </a:r>
                      <a:endParaRPr b="0"/>
                    </a:p>
                  </a:txBody>
                  <a:tcPr marL="0" marR="135466" marT="135466" marB="135466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Cartographie des zones air/transport/culture</a:t>
                      </a:r>
                    </a:p>
                  </a:txBody>
                  <a:tcPr marL="135466" marR="135466" marT="135466" marB="135466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+15% de valorisation des bureaux dans les "zones vertes"</a:t>
                      </a:r>
                    </a:p>
                  </a:txBody>
                  <a:tcPr marL="135466" marR="135466" marT="135466" marB="135466" anchor="t" anchorCtr="0" horzOverflow="overflow"/>
                </a:tc>
              </a:tr>
              <a:tr h="2012850">
                <a:tc>
                  <a:txBody>
                    <a:bodyPr/>
                    <a:lstStyle/>
                    <a:p>
                      <a:pPr algn="l" defTabSz="457200">
                        <a:defRPr b="1" sz="24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3. Transports Intelligents</a:t>
                      </a:r>
                      <a:endParaRPr b="0"/>
                    </a:p>
                  </a:txBody>
                  <a:tcPr marL="0" marR="135466" marT="135466" marB="135466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Prédiction des flux (Python + IoT)</a:t>
                      </a:r>
                    </a:p>
                  </a:txBody>
                  <a:tcPr marL="135466" marR="135466" marT="135466" marB="135466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Réduction de 30% des coûts logistiques entreprises</a:t>
                      </a:r>
                    </a:p>
                  </a:txBody>
                  <a:tcPr marL="135466" marR="135466" marT="135466" marB="135466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lester-sU3n7gOI60E-unsplash.jpg" descr="lester-sU3n7gOI60E-unsplash.jpg"/>
          <p:cNvPicPr>
            <a:picLocks noChangeAspect="1"/>
          </p:cNvPicPr>
          <p:nvPr/>
        </p:nvPicPr>
        <p:blipFill>
          <a:blip r:embed="rId2">
            <a:extLst/>
          </a:blip>
          <a:srcRect l="0" t="17037" r="0" b="0"/>
          <a:stretch>
            <a:fillRect/>
          </a:stretch>
        </p:blipFill>
        <p:spPr>
          <a:xfrm>
            <a:off x="43971" y="2382168"/>
            <a:ext cx="16417515" cy="1137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Q&amp;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Q&amp;A</a:t>
            </a:r>
          </a:p>
        </p:txBody>
      </p:sp>
      <p:sp>
        <p:nvSpPr>
          <p:cNvPr id="216" name="Merci !…"/>
          <p:cNvSpPr txBox="1"/>
          <p:nvPr>
            <p:ph type="body" sz="quarter" idx="1"/>
          </p:nvPr>
        </p:nvSpPr>
        <p:spPr>
          <a:xfrm>
            <a:off x="16482410" y="4248504"/>
            <a:ext cx="6695091" cy="8256012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b="1" sz="6800"/>
            </a:pPr>
          </a:p>
          <a:p>
            <a:pPr marL="0" indent="0" algn="ctr">
              <a:buSzTx/>
              <a:buNone/>
              <a:defRPr b="1" sz="6800"/>
            </a:pPr>
            <a:r>
              <a:t>Merci !</a:t>
            </a:r>
          </a:p>
          <a:p>
            <a:pPr marL="0" indent="0" algn="ctr">
              <a:buSzTx/>
              <a:buNone/>
              <a:defRPr b="1" sz="6800"/>
            </a:pPr>
          </a:p>
          <a:p>
            <a:pPr marL="0" indent="0" algn="ctr">
              <a:buSzTx/>
              <a:buNone/>
              <a:defRPr b="1" sz="4900"/>
            </a:pPr>
            <a:r>
              <a:rPr u="sng">
                <a:hlinkClick r:id="rId3" invalidUrl="" action="" tgtFrame="" tooltip="" history="1" highlightClick="0" endSnd="0"/>
              </a:rPr>
              <a:t>Lien</a:t>
            </a:r>
          </a:p>
        </p:txBody>
      </p:sp>
      <p:sp>
        <p:nvSpPr>
          <p:cNvPr id="217" name="Le bon compromi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 bon compromis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